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sldIdLst>
    <p:sldId id="256" r:id="rId2"/>
    <p:sldId id="269" r:id="rId3"/>
    <p:sldId id="257" r:id="rId4"/>
    <p:sldId id="258" r:id="rId5"/>
    <p:sldId id="261" r:id="rId6"/>
    <p:sldId id="262" r:id="rId7"/>
    <p:sldId id="260" r:id="rId8"/>
    <p:sldId id="263" r:id="rId9"/>
    <p:sldId id="264" r:id="rId10"/>
    <p:sldId id="265" r:id="rId11"/>
    <p:sldId id="270" r:id="rId12"/>
    <p:sldId id="266" r:id="rId13"/>
    <p:sldId id="267" r:id="rId14"/>
    <p:sldId id="271" r:id="rId1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tmp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AE9483-1E40-42F6-B3D4-AC6DA15D4E4C}" type="datetimeFigureOut">
              <a:rPr lang="fr-FR" smtClean="0"/>
              <a:t>14/06/2019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6B6255-BD6F-4E28-9748-2F1B6A0520A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99823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fr-FR" smtClean="0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9BB3D-58F1-4525-817D-BFE333FA9778}" type="datetime1">
              <a:rPr lang="fr-FR" smtClean="0"/>
              <a:t>14/06/2019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7A879-77DB-4998-82CB-D618C326456E}" type="slidenum">
              <a:rPr lang="fr-FR" smtClean="0"/>
              <a:t>‹N°›</a:t>
            </a:fld>
            <a:endParaRPr lang="fr-F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45797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2C50F7-E66A-4011-8403-6A041BA4E855}" type="datetime1">
              <a:rPr lang="fr-FR" smtClean="0"/>
              <a:t>14/06/2019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7A879-77DB-4998-82CB-D618C326456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856510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A0099-D376-4EAE-9ABA-4C54E7AF7774}" type="datetime1">
              <a:rPr lang="fr-FR" smtClean="0"/>
              <a:t>14/06/2019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7A879-77DB-4998-82CB-D618C326456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19859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0140B-B637-4337-90D6-CDBBE44461E2}" type="datetime1">
              <a:rPr lang="fr-FR" smtClean="0"/>
              <a:t>14/06/2019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7A879-77DB-4998-82CB-D618C326456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080870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3E44E-2F80-40A1-BB5A-AD811E2A2A2E}" type="datetime1">
              <a:rPr lang="fr-FR" smtClean="0"/>
              <a:t>14/06/2019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7A879-77DB-4998-82CB-D618C326456E}" type="slidenum">
              <a:rPr lang="fr-FR" smtClean="0"/>
              <a:t>‹N°›</a:t>
            </a:fld>
            <a:endParaRPr lang="fr-F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70254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87B17-2D01-426E-8ABE-2E5D7EA5BA07}" type="datetime1">
              <a:rPr lang="fr-FR" smtClean="0"/>
              <a:t>14/06/2019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7A879-77DB-4998-82CB-D618C326456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015814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53884-CE38-42BB-82DB-6B8EFFA3EBE4}" type="datetime1">
              <a:rPr lang="fr-FR" smtClean="0"/>
              <a:t>14/06/2019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7A879-77DB-4998-82CB-D618C326456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299818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703997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560D8-8B91-4881-95EE-6F0865739859}" type="datetime1">
              <a:rPr lang="fr-FR" smtClean="0"/>
              <a:t>14/06/2019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7A879-77DB-4998-82CB-D618C326456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600682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954AB-6981-4B45-8A66-2A618224E16D}" type="datetime1">
              <a:rPr lang="fr-FR" smtClean="0"/>
              <a:t>14/06/2019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7A879-77DB-4998-82CB-D618C326456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322041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66071562-CFE2-4B6F-99ED-4ED52AE1FD5B}" type="datetime1">
              <a:rPr lang="fr-FR" smtClean="0"/>
              <a:t>14/06/2019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457A879-77DB-4998-82CB-D618C326456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768378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446540-FA6A-46F5-843A-99BCA4077348}" type="datetime1">
              <a:rPr lang="fr-FR" smtClean="0"/>
              <a:t>14/06/2019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7A879-77DB-4998-82CB-D618C326456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687814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62779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DA2237F0-4768-41DA-ACAE-C0CC5EFD8200}" type="datetime1">
              <a:rPr lang="fr-FR" smtClean="0"/>
              <a:t>14/06/2019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FFFFFF"/>
                </a:solidFill>
              </a:defRPr>
            </a:lvl1pPr>
          </a:lstStyle>
          <a:p>
            <a:fld id="{E457A879-77DB-4998-82CB-D618C326456E}" type="slidenum">
              <a:rPr lang="fr-FR" smtClean="0"/>
              <a:t>‹N°›</a:t>
            </a:fld>
            <a:endParaRPr lang="fr-FR"/>
          </a:p>
        </p:txBody>
      </p:sp>
      <p:cxnSp>
        <p:nvCxnSpPr>
          <p:cNvPr id="10" name="Straight Connector 9"/>
          <p:cNvCxnSpPr/>
          <p:nvPr/>
        </p:nvCxnSpPr>
        <p:spPr>
          <a:xfrm>
            <a:off x="1188720" y="914400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54332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icroscopyu.com/techniques/phase-contrast/introduction-to-phase-contrast-microscopy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file:///C:\_Brahim\Cours%20les%20Houches\divers\Molecular%20Expressions%20Microscopy%20Primer%20Physics%20of%20Light%20and%20Color%20-%20Spherical%20Aberrations%20-%20Interactive%20Java%20Tutorial_fichiers\sphericalfig1.jpg" TargetMode="Externa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mp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tmp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smtClean="0"/>
              <a:t>LP 32 – Microscopies optiques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smtClean="0"/>
              <a:t>Alexandra d’arco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7A879-77DB-4998-82CB-D618C326456E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488497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II. Microscopie à contraste de phase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7A879-77DB-4998-82CB-D618C326456E}" type="slidenum">
              <a:rPr lang="fr-FR" smtClean="0"/>
              <a:t>10</a:t>
            </a:fld>
            <a:endParaRPr lang="fr-FR"/>
          </a:p>
        </p:txBody>
      </p:sp>
      <p:pic>
        <p:nvPicPr>
          <p:cNvPr id="4" name="Image 3">
            <a:extLst>
              <a:ext uri="{FF2B5EF4-FFF2-40B4-BE49-F238E27FC236}">
                <a16:creationId xmlns="" xmlns:a16="http://schemas.microsoft.com/office/drawing/2014/main" id="{7D640AC0-1CB2-4A1C-A6C8-8CA8C7105C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6980" y="1562100"/>
            <a:ext cx="7239000" cy="3733800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="" xmlns:a16="http://schemas.microsoft.com/office/drawing/2014/main" id="{3A3B0B4F-C26F-4079-9A64-596A648D4CCD}"/>
              </a:ext>
            </a:extLst>
          </p:cNvPr>
          <p:cNvSpPr txBox="1"/>
          <p:nvPr/>
        </p:nvSpPr>
        <p:spPr>
          <a:xfrm>
            <a:off x="3048000" y="5111234"/>
            <a:ext cx="2429435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FR" dirty="0"/>
              <a:t>Sans contraste de phase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="" xmlns:a16="http://schemas.microsoft.com/office/drawing/2014/main" id="{1D5F25F9-0EF7-4EF6-B6C6-EFA246DFF6E3}"/>
              </a:ext>
            </a:extLst>
          </p:cNvPr>
          <p:cNvSpPr txBox="1"/>
          <p:nvPr/>
        </p:nvSpPr>
        <p:spPr>
          <a:xfrm>
            <a:off x="6624918" y="5111234"/>
            <a:ext cx="2519085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FR" dirty="0"/>
              <a:t>Avec contraste de phase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="" xmlns:a16="http://schemas.microsoft.com/office/drawing/2014/main" id="{6AC0BC4D-9F98-4A0E-AD3F-9B26B1C8CE12}"/>
              </a:ext>
            </a:extLst>
          </p:cNvPr>
          <p:cNvSpPr txBox="1"/>
          <p:nvPr/>
        </p:nvSpPr>
        <p:spPr>
          <a:xfrm>
            <a:off x="4836457" y="5785509"/>
            <a:ext cx="2519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Cellules gliales humaines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95534" y="6400800"/>
            <a:ext cx="113139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>
                <a:solidFill>
                  <a:schemeClr val="bg1"/>
                </a:solidFill>
                <a:hlinkClick r:id="rId3"/>
              </a:rPr>
              <a:t>https://</a:t>
            </a:r>
            <a:r>
              <a:rPr lang="fr-FR" sz="2000" dirty="0" smtClean="0">
                <a:solidFill>
                  <a:schemeClr val="bg1"/>
                </a:solidFill>
                <a:hlinkClick r:id="rId3"/>
              </a:rPr>
              <a:t>www.microscopyu.com/techniques/phase-contrast/introduction-to-phase-contrast-microscopy</a:t>
            </a:r>
            <a:r>
              <a:rPr lang="fr-FR" sz="2000" dirty="0">
                <a:solidFill>
                  <a:schemeClr val="bg1"/>
                </a:solidFill>
              </a:rPr>
              <a:t> </a:t>
            </a:r>
            <a:endParaRPr lang="fr-FR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54137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II. Microscopie à contraste de phase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7A879-77DB-4998-82CB-D618C326456E}" type="slidenum">
              <a:rPr lang="fr-FR" smtClean="0"/>
              <a:t>11</a:t>
            </a:fld>
            <a:endParaRPr lang="fr-FR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2"/>
          <a:srcRect l="10227" r="1321"/>
          <a:stretch/>
        </p:blipFill>
        <p:spPr>
          <a:xfrm rot="16200000">
            <a:off x="2825782" y="1569243"/>
            <a:ext cx="5337606" cy="4180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2731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smtClean="0"/>
              <a:t>III. Microscopie </a:t>
            </a:r>
            <a:r>
              <a:rPr lang="fr-FR" dirty="0" err="1" smtClean="0"/>
              <a:t>confocale</a:t>
            </a:r>
            <a:r>
              <a:rPr lang="fr-FR" dirty="0" smtClean="0"/>
              <a:t> laser à fluorescence</a:t>
            </a:r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7A879-77DB-4998-82CB-D618C326456E}" type="slidenum">
              <a:rPr lang="fr-FR" smtClean="0"/>
              <a:t>12</a:t>
            </a:fld>
            <a:endParaRPr lang="fr-FR"/>
          </a:p>
        </p:txBody>
      </p:sp>
      <p:pic>
        <p:nvPicPr>
          <p:cNvPr id="4" name="Espace réservé du contenu 5">
            <a:extLst>
              <a:ext uri="{FF2B5EF4-FFF2-40B4-BE49-F238E27FC236}">
                <a16:creationId xmlns="" xmlns:a16="http://schemas.microsoft.com/office/drawing/2014/main" id="{7DE682C1-CC81-4ACE-AF3B-A6344A8B401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748" b="2836"/>
          <a:stretch/>
        </p:blipFill>
        <p:spPr>
          <a:xfrm>
            <a:off x="2879678" y="1179885"/>
            <a:ext cx="5868537" cy="5090615"/>
          </a:xfrm>
          <a:prstGeom prst="rect">
            <a:avLst/>
          </a:prstGeom>
        </p:spPr>
      </p:pic>
      <p:sp>
        <p:nvSpPr>
          <p:cNvPr id="5" name="ZoneTexte 4"/>
          <p:cNvSpPr txBox="1"/>
          <p:nvPr/>
        </p:nvSpPr>
        <p:spPr>
          <a:xfrm>
            <a:off x="163773" y="6400800"/>
            <a:ext cx="61414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chemeClr val="bg1"/>
                </a:solidFill>
              </a:rPr>
              <a:t>Cours de Microscopie de Maxime </a:t>
            </a:r>
            <a:r>
              <a:rPr lang="fr-FR" dirty="0" err="1" smtClean="0">
                <a:solidFill>
                  <a:schemeClr val="bg1"/>
                </a:solidFill>
              </a:rPr>
              <a:t>Dahan</a:t>
            </a:r>
            <a:endParaRPr lang="fr-F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74564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fr-FR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7A879-77DB-4998-82CB-D618C326456E}" type="slidenum">
              <a:rPr lang="fr-FR" smtClean="0"/>
              <a:t>13</a:t>
            </a:fld>
            <a:endParaRPr lang="fr-FR"/>
          </a:p>
        </p:txBody>
      </p:sp>
      <p:pic>
        <p:nvPicPr>
          <p:cNvPr id="4" name="mitose">
            <a:hlinkClick r:id="" action="ppaction://media"/>
            <a:extLst>
              <a:ext uri="{FF2B5EF4-FFF2-40B4-BE49-F238E27FC236}">
                <a16:creationId xmlns="" xmlns:a16="http://schemas.microsoft.com/office/drawing/2014/main" id="{43D0C5C9-13D4-44EA-9B13-31258E14019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77129" y="1014424"/>
            <a:ext cx="4898065" cy="4898065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="" xmlns:a16="http://schemas.microsoft.com/office/drawing/2014/main" id="{9C61FD97-94F6-4C1F-A69B-F2BD8F4D7627}"/>
              </a:ext>
            </a:extLst>
          </p:cNvPr>
          <p:cNvSpPr txBox="1"/>
          <p:nvPr/>
        </p:nvSpPr>
        <p:spPr>
          <a:xfrm>
            <a:off x="3677129" y="5912489"/>
            <a:ext cx="48980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Mitose de cellules épithéliales de foie de cochon</a:t>
            </a:r>
          </a:p>
        </p:txBody>
      </p:sp>
      <p:sp>
        <p:nvSpPr>
          <p:cNvPr id="6" name="ZoneTexte 5"/>
          <p:cNvSpPr txBox="1"/>
          <p:nvPr/>
        </p:nvSpPr>
        <p:spPr>
          <a:xfrm>
            <a:off x="95534" y="6400800"/>
            <a:ext cx="82841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chemeClr val="bg1"/>
                </a:solidFill>
              </a:rPr>
              <a:t>https://www.microscopyu.com/microscopy-basics/numerical-aperture</a:t>
            </a:r>
            <a:endParaRPr lang="fr-F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7547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smtClean="0"/>
              <a:t>  Conclusion</a:t>
            </a:r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7A879-77DB-4998-82CB-D618C326456E}" type="slidenum">
              <a:rPr lang="fr-FR" smtClean="0"/>
              <a:t>14</a:t>
            </a:fld>
            <a:endParaRPr lang="fr-FR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1780" y="0"/>
            <a:ext cx="6443900" cy="6301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5847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smtClean="0"/>
              <a:t>Introduction </a:t>
            </a:r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7A879-77DB-4998-82CB-D618C326456E}" type="slidenum">
              <a:rPr lang="fr-FR" smtClean="0"/>
              <a:t>2</a:t>
            </a:fld>
            <a:endParaRPr lang="fr-FR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949" y="990600"/>
            <a:ext cx="4714875" cy="4905375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0820" y="2315072"/>
            <a:ext cx="5848350" cy="3019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3239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smtClean="0"/>
              <a:t>I.1) Dispositif</a:t>
            </a:r>
            <a:endParaRPr lang="fr-FR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840" y="1228327"/>
            <a:ext cx="10138840" cy="4833872"/>
          </a:xfrm>
          <a:prstGeom prst="rect">
            <a:avLst/>
          </a:prstGeom>
        </p:spPr>
      </p:pic>
      <p:sp>
        <p:nvSpPr>
          <p:cNvPr id="4" name="ZoneTexte 3"/>
          <p:cNvSpPr txBox="1"/>
          <p:nvPr/>
        </p:nvSpPr>
        <p:spPr>
          <a:xfrm>
            <a:off x="0" y="6428096"/>
            <a:ext cx="108499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chemeClr val="bg1"/>
                </a:solidFill>
              </a:rPr>
              <a:t>http://www.lkb.upmc.fr/cqed/wp-content/uploads/sites/14/2018/10/optique_TD_geometrique_corrige.pdf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5" name="ZoneTexte 4"/>
          <p:cNvSpPr txBox="1"/>
          <p:nvPr/>
        </p:nvSpPr>
        <p:spPr>
          <a:xfrm>
            <a:off x="2019868" y="5268036"/>
            <a:ext cx="2729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Objectif</a:t>
            </a:r>
            <a:endParaRPr lang="fr-FR" dirty="0"/>
          </a:p>
        </p:txBody>
      </p:sp>
      <p:sp>
        <p:nvSpPr>
          <p:cNvPr id="6" name="ZoneTexte 5"/>
          <p:cNvSpPr txBox="1"/>
          <p:nvPr/>
        </p:nvSpPr>
        <p:spPr>
          <a:xfrm>
            <a:off x="6126480" y="946250"/>
            <a:ext cx="133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Oculaire</a:t>
            </a:r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7A879-77DB-4998-82CB-D618C326456E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301204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smtClean="0"/>
              <a:t>I.2) Caractéristiques du microscope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1146413"/>
            <a:ext cx="9634970" cy="5008728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95534" y="6400800"/>
            <a:ext cx="82841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chemeClr val="bg1"/>
                </a:solidFill>
              </a:rPr>
              <a:t>https://www.microscopyu.com/microscopy-basics/numerical-aperture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7A879-77DB-4998-82CB-D618C326456E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263340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smtClean="0"/>
              <a:t>I.3) Limites</a:t>
            </a:r>
            <a:endParaRPr lang="fr-FR" dirty="0"/>
          </a:p>
        </p:txBody>
      </p:sp>
      <p:pic>
        <p:nvPicPr>
          <p:cNvPr id="3" name="Picture 3">
            <a:extLst>
              <a:ext uri="{FF2B5EF4-FFF2-40B4-BE49-F238E27FC236}">
                <a16:creationId xmlns="" xmlns:a16="http://schemas.microsoft.com/office/drawing/2014/main" id="{F84A0476-360B-4BC1-ABFB-890C9F9C355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173" t="18500" r="14685" b="42998"/>
          <a:stretch/>
        </p:blipFill>
        <p:spPr bwMode="auto">
          <a:xfrm>
            <a:off x="5936776" y="1430249"/>
            <a:ext cx="4562994" cy="42303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F84A0476-360B-4BC1-ABFB-890C9F9C355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1" t="18500" r="49909" b="42998"/>
          <a:stretch/>
        </p:blipFill>
        <p:spPr bwMode="auto">
          <a:xfrm>
            <a:off x="338046" y="1444066"/>
            <a:ext cx="5494192" cy="4216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ZoneTexte 4"/>
          <p:cNvSpPr txBox="1"/>
          <p:nvPr/>
        </p:nvSpPr>
        <p:spPr>
          <a:xfrm>
            <a:off x="95534" y="6400800"/>
            <a:ext cx="82841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chemeClr val="bg1"/>
                </a:solidFill>
              </a:rPr>
              <a:t>https://www.microscopyu.com/microscopy-basics/numerical-aperture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7A879-77DB-4998-82CB-D618C326456E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769135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I.3) Limites</a:t>
            </a:r>
          </a:p>
        </p:txBody>
      </p:sp>
      <p:pic>
        <p:nvPicPr>
          <p:cNvPr id="3" name="Picture 4" descr="C:\_Brahim\Cours les Houches\divers\Molecular Expressions Microscopy Primer Physics of Light and Color - Spherical Aberrations - Interactive Java Tutorial_fichiers\sphericalfig1.jpg"/>
          <p:cNvPicPr>
            <a:picLocks noChangeAspect="1" noChangeArrowheads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3358" y="1218061"/>
            <a:ext cx="8546244" cy="4623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ZoneTexte 3"/>
          <p:cNvSpPr txBox="1"/>
          <p:nvPr/>
        </p:nvSpPr>
        <p:spPr>
          <a:xfrm>
            <a:off x="163773" y="6400800"/>
            <a:ext cx="61414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chemeClr val="bg1"/>
                </a:solidFill>
              </a:rPr>
              <a:t>Cours de Microscopie de Maxime </a:t>
            </a:r>
            <a:r>
              <a:rPr lang="fr-FR" dirty="0" err="1" smtClean="0">
                <a:solidFill>
                  <a:schemeClr val="bg1"/>
                </a:solidFill>
              </a:rPr>
              <a:t>Dahan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7A879-77DB-4998-82CB-D618C326456E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588236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I.3) Limites</a:t>
            </a:r>
          </a:p>
        </p:txBody>
      </p:sp>
      <p:pic>
        <p:nvPicPr>
          <p:cNvPr id="3" name="Image 2" descr="Une image contenant carte&#10;&#10;Description générée automatiquement">
            <a:extLst>
              <a:ext uri="{FF2B5EF4-FFF2-40B4-BE49-F238E27FC236}">
                <a16:creationId xmlns="" xmlns:a16="http://schemas.microsoft.com/office/drawing/2014/main" id="{4050C48A-C53B-47FB-BA25-E720798A7F4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594" b="17787"/>
          <a:stretch/>
        </p:blipFill>
        <p:spPr>
          <a:xfrm>
            <a:off x="389900" y="990600"/>
            <a:ext cx="6960541" cy="2312158"/>
          </a:xfrm>
          <a:prstGeom prst="rect">
            <a:avLst/>
          </a:prstGeom>
        </p:spPr>
      </p:pic>
      <p:pic>
        <p:nvPicPr>
          <p:cNvPr id="4" name="Image 3" descr="Une image contenant ciel, objet&#10;&#10;Description générée automatiquement">
            <a:extLst>
              <a:ext uri="{FF2B5EF4-FFF2-40B4-BE49-F238E27FC236}">
                <a16:creationId xmlns="" xmlns:a16="http://schemas.microsoft.com/office/drawing/2014/main" id="{D4B88B27-C354-4E03-9C74-F22E144A04F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722"/>
          <a:stretch/>
        </p:blipFill>
        <p:spPr>
          <a:xfrm>
            <a:off x="295613" y="3946289"/>
            <a:ext cx="7149116" cy="2277090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="" xmlns:a16="http://schemas.microsoft.com/office/drawing/2014/main" id="{27637AB1-02A4-450B-8F03-A1B7E2D4B86D}"/>
              </a:ext>
            </a:extLst>
          </p:cNvPr>
          <p:cNvSpPr txBox="1"/>
          <p:nvPr/>
        </p:nvSpPr>
        <p:spPr>
          <a:xfrm>
            <a:off x="7850954" y="1823995"/>
            <a:ext cx="35510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Tous les rayons de longueurs d’onde différentes ne convergent pas au même point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20E8C407-C041-4780-AD0A-7B7A7200D02D}"/>
              </a:ext>
            </a:extLst>
          </p:cNvPr>
          <p:cNvSpPr/>
          <p:nvPr/>
        </p:nvSpPr>
        <p:spPr>
          <a:xfrm>
            <a:off x="8059136" y="4810770"/>
            <a:ext cx="202114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dirty="0"/>
              <a:t>Défauts corrigés</a:t>
            </a:r>
          </a:p>
        </p:txBody>
      </p:sp>
      <p:sp>
        <p:nvSpPr>
          <p:cNvPr id="7" name="Rectangle 6"/>
          <p:cNvSpPr/>
          <p:nvPr/>
        </p:nvSpPr>
        <p:spPr>
          <a:xfrm>
            <a:off x="4080681" y="2820321"/>
            <a:ext cx="177420" cy="5554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/>
          <p:cNvSpPr/>
          <p:nvPr/>
        </p:nvSpPr>
        <p:spPr>
          <a:xfrm>
            <a:off x="4858603" y="5404513"/>
            <a:ext cx="150125" cy="2047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ZoneTexte 9"/>
          <p:cNvSpPr txBox="1"/>
          <p:nvPr/>
        </p:nvSpPr>
        <p:spPr>
          <a:xfrm>
            <a:off x="163773" y="6400800"/>
            <a:ext cx="61414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chemeClr val="bg1"/>
                </a:solidFill>
              </a:rPr>
              <a:t>Cours de Microscopie de Maxime </a:t>
            </a:r>
            <a:r>
              <a:rPr lang="fr-FR" dirty="0" err="1" smtClean="0">
                <a:solidFill>
                  <a:schemeClr val="bg1"/>
                </a:solidFill>
              </a:rPr>
              <a:t>Dahan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11" name="Espace réservé du numéro de diapositive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7A879-77DB-4998-82CB-D618C326456E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15400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smtClean="0"/>
              <a:t>II. Microscopie à contraste de phase</a:t>
            </a:r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7A879-77DB-4998-82CB-D618C326456E}" type="slidenum">
              <a:rPr lang="fr-FR" smtClean="0"/>
              <a:t>8</a:t>
            </a:fld>
            <a:endParaRPr lang="fr-FR"/>
          </a:p>
        </p:txBody>
      </p:sp>
      <p:pic>
        <p:nvPicPr>
          <p:cNvPr id="4" name="Espace réservé du contenu 22" descr="Espace de travail: horiz: [0 , 2556]; vert: [0 , 1268]   ">
            <a:extLst>
              <a:ext uri="{FF2B5EF4-FFF2-40B4-BE49-F238E27FC236}">
                <a16:creationId xmlns="" xmlns:a16="http://schemas.microsoft.com/office/drawing/2014/main" id="{463CA067-8CE4-4756-8525-694103DB6E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53" t="28109" r="29336" b="30553"/>
          <a:stretch/>
        </p:blipFill>
        <p:spPr>
          <a:xfrm>
            <a:off x="1097280" y="1323833"/>
            <a:ext cx="10274832" cy="3569334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="" xmlns:a16="http://schemas.microsoft.com/office/drawing/2014/main" id="{2FBE184F-F000-4143-B987-0A8872A363C9}"/>
              </a:ext>
            </a:extLst>
          </p:cNvPr>
          <p:cNvSpPr txBox="1"/>
          <p:nvPr/>
        </p:nvSpPr>
        <p:spPr>
          <a:xfrm>
            <a:off x="5950564" y="5222727"/>
            <a:ext cx="1504884" cy="645117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FR" dirty="0"/>
              <a:t>Transformée de Fourier</a:t>
            </a:r>
          </a:p>
        </p:txBody>
      </p:sp>
      <p:sp>
        <p:nvSpPr>
          <p:cNvPr id="6" name="Flèche : courbe vers le haut 39">
            <a:extLst>
              <a:ext uri="{FF2B5EF4-FFF2-40B4-BE49-F238E27FC236}">
                <a16:creationId xmlns="" xmlns:a16="http://schemas.microsoft.com/office/drawing/2014/main" id="{C9B46240-FDFF-4DF5-8139-AC61E5FCB596}"/>
              </a:ext>
            </a:extLst>
          </p:cNvPr>
          <p:cNvSpPr/>
          <p:nvPr/>
        </p:nvSpPr>
        <p:spPr>
          <a:xfrm>
            <a:off x="8211080" y="4771402"/>
            <a:ext cx="2434173" cy="364439"/>
          </a:xfrm>
          <a:prstGeom prst="curvedUp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="" xmlns:a16="http://schemas.microsoft.com/office/drawing/2014/main" id="{C4834A3B-1FEF-4FBF-8D16-32C9EC3643C4}"/>
              </a:ext>
            </a:extLst>
          </p:cNvPr>
          <p:cNvSpPr txBox="1"/>
          <p:nvPr/>
        </p:nvSpPr>
        <p:spPr>
          <a:xfrm>
            <a:off x="8577331" y="5222728"/>
            <a:ext cx="1701670" cy="645117"/>
          </a:xfrm>
          <a:prstGeom prst="rect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FR" dirty="0"/>
              <a:t>Transformée de Fourier inverse</a:t>
            </a:r>
          </a:p>
        </p:txBody>
      </p:sp>
      <p:sp>
        <p:nvSpPr>
          <p:cNvPr id="8" name="Flèche : courbe vers le haut 41">
            <a:extLst>
              <a:ext uri="{FF2B5EF4-FFF2-40B4-BE49-F238E27FC236}">
                <a16:creationId xmlns="" xmlns:a16="http://schemas.microsoft.com/office/drawing/2014/main" id="{738272D9-DB99-440D-A6DF-B8A5AAF7B13E}"/>
              </a:ext>
            </a:extLst>
          </p:cNvPr>
          <p:cNvSpPr/>
          <p:nvPr/>
        </p:nvSpPr>
        <p:spPr>
          <a:xfrm>
            <a:off x="5249357" y="4771401"/>
            <a:ext cx="2907298" cy="364439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39567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II. Microscopie à contraste de phase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7A879-77DB-4998-82CB-D618C326456E}" type="slidenum">
              <a:rPr lang="fr-FR" smtClean="0"/>
              <a:t>9</a:t>
            </a:fld>
            <a:endParaRPr lang="fr-FR"/>
          </a:p>
        </p:txBody>
      </p:sp>
      <p:pic>
        <p:nvPicPr>
          <p:cNvPr id="4" name="Espace réservé du contenu 22" descr="Espace de travail: horiz: [0 , 2556]; vert: [0 , 1268]   ">
            <a:extLst>
              <a:ext uri="{FF2B5EF4-FFF2-40B4-BE49-F238E27FC236}">
                <a16:creationId xmlns="" xmlns:a16="http://schemas.microsoft.com/office/drawing/2014/main" id="{463CA067-8CE4-4756-8525-694103DB6E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53" t="28109" r="29336" b="30553"/>
          <a:stretch/>
        </p:blipFill>
        <p:spPr>
          <a:xfrm>
            <a:off x="433066" y="1274547"/>
            <a:ext cx="11386827" cy="395562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1100CF27-8BD8-42CC-BBA2-6982BC633239}"/>
              </a:ext>
            </a:extLst>
          </p:cNvPr>
          <p:cNvSpPr/>
          <p:nvPr/>
        </p:nvSpPr>
        <p:spPr>
          <a:xfrm>
            <a:off x="8185954" y="2884407"/>
            <a:ext cx="285184" cy="463920"/>
          </a:xfrm>
          <a:prstGeom prst="rect">
            <a:avLst/>
          </a:prstGeom>
          <a:solidFill>
            <a:schemeClr val="tx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ZoneTexte 5">
                <a:extLst>
                  <a:ext uri="{FF2B5EF4-FFF2-40B4-BE49-F238E27FC236}">
                    <a16:creationId xmlns="" xmlns:a16="http://schemas.microsoft.com/office/drawing/2014/main" id="{571ACFDE-70DB-4AD2-AA91-7E4B72E8D318}"/>
                  </a:ext>
                </a:extLst>
              </p:cNvPr>
              <p:cNvSpPr txBox="1"/>
              <p:nvPr/>
            </p:nvSpPr>
            <p:spPr>
              <a:xfrm>
                <a:off x="6581869" y="5230173"/>
                <a:ext cx="2071975" cy="369332"/>
              </a:xfrm>
              <a:prstGeom prst="rect">
                <a:avLst/>
              </a:prstGeom>
              <a:noFill/>
              <a:ln w="12700">
                <a:solidFill>
                  <a:schemeClr val="accent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dirty="0"/>
                  <a:t>Cache ou lame </a:t>
                </a:r>
                <a14:m>
                  <m:oMath xmlns:m="http://schemas.openxmlformats.org/officeDocument/2006/math">
                    <m:r>
                      <a:rPr lang="fr-FR" b="0" i="1" smtClean="0">
                        <a:latin typeface="Cambria Math" panose="02040503050406030204" pitchFamily="18" charset="0"/>
                      </a:rPr>
                      <m:t>𝜆</m:t>
                    </m:r>
                    <m:r>
                      <a:rPr lang="fr-FR" b="0" i="1" smtClean="0">
                        <a:latin typeface="Cambria Math" panose="02040503050406030204" pitchFamily="18" charset="0"/>
                      </a:rPr>
                      <m:t>/2</m:t>
                    </m:r>
                  </m:oMath>
                </a14:m>
                <a:endParaRPr lang="fr-FR" dirty="0"/>
              </a:p>
            </p:txBody>
          </p:sp>
        </mc:Choice>
        <mc:Fallback xmlns="">
          <p:sp>
            <p:nvSpPr>
              <p:cNvPr id="6" name="ZoneTexte 5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571ACFDE-70DB-4AD2-AA91-7E4B72E8D31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81869" y="5230173"/>
                <a:ext cx="2071975" cy="369332"/>
              </a:xfrm>
              <a:prstGeom prst="rect">
                <a:avLst/>
              </a:prstGeom>
              <a:blipFill rotWithShape="0">
                <a:blip r:embed="rId3"/>
                <a:stretch>
                  <a:fillRect t="-7937" b="-22222"/>
                </a:stretch>
              </a:blipFill>
              <a:ln w="12700"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Connecteur droit avec flèche 6">
            <a:extLst>
              <a:ext uri="{FF2B5EF4-FFF2-40B4-BE49-F238E27FC236}">
                <a16:creationId xmlns="" xmlns:a16="http://schemas.microsoft.com/office/drawing/2014/main" id="{4FCBC31E-FBC4-47B4-A03B-8EB65299D380}"/>
              </a:ext>
            </a:extLst>
          </p:cNvPr>
          <p:cNvCxnSpPr>
            <a:stCxn id="6" idx="0"/>
            <a:endCxn id="5" idx="2"/>
          </p:cNvCxnSpPr>
          <p:nvPr/>
        </p:nvCxnSpPr>
        <p:spPr>
          <a:xfrm flipV="1">
            <a:off x="7617857" y="3348327"/>
            <a:ext cx="710689" cy="18818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525915"/>
      </p:ext>
    </p:extLst>
  </p:cSld>
  <p:clrMapOvr>
    <a:masterClrMapping/>
  </p:clrMapOvr>
</p:sld>
</file>

<file path=ppt/theme/theme1.xml><?xml version="1.0" encoding="utf-8"?>
<a:theme xmlns:a="http://schemas.openxmlformats.org/drawingml/2006/main" name="themediapo">
  <a:themeElements>
    <a:clrScheme name="Jaune orang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Rétrospectiv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étrospectiv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diapo" id="{D4A130DF-C05A-4BEA-9F86-AD690B629FA4}" vid="{FBA2C00F-465F-4F67-B405-A5D1C70AC20F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themediapo</Template>
  <TotalTime>1636</TotalTime>
  <Words>158</Words>
  <Application>Microsoft Office PowerPoint</Application>
  <PresentationFormat>Grand écran</PresentationFormat>
  <Paragraphs>47</Paragraphs>
  <Slides>14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18" baseType="lpstr">
      <vt:lpstr>Calibri</vt:lpstr>
      <vt:lpstr>Calibri Light</vt:lpstr>
      <vt:lpstr>Cambria Math</vt:lpstr>
      <vt:lpstr>themediapo</vt:lpstr>
      <vt:lpstr>LP 32 – Microscopies optiques</vt:lpstr>
      <vt:lpstr>Introduction </vt:lpstr>
      <vt:lpstr>I.1) Dispositif</vt:lpstr>
      <vt:lpstr>I.2) Caractéristiques du microscope</vt:lpstr>
      <vt:lpstr>I.3) Limites</vt:lpstr>
      <vt:lpstr>I.3) Limites</vt:lpstr>
      <vt:lpstr>I.3) Limites</vt:lpstr>
      <vt:lpstr>II. Microscopie à contraste de phase</vt:lpstr>
      <vt:lpstr>II. Microscopie à contraste de phase</vt:lpstr>
      <vt:lpstr>II. Microscopie à contraste de phase</vt:lpstr>
      <vt:lpstr>II. Microscopie à contraste de phase</vt:lpstr>
      <vt:lpstr>III. Microscopie confocale laser à fluorescence</vt:lpstr>
      <vt:lpstr>Présentation PowerPoint</vt:lpstr>
      <vt:lpstr>  Conclusion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LP 32 – Microscopies optiques</dc:title>
  <dc:creator>alexandra d'arco</dc:creator>
  <cp:lastModifiedBy>Jules FILLETTE</cp:lastModifiedBy>
  <cp:revision>15</cp:revision>
  <dcterms:created xsi:type="dcterms:W3CDTF">2019-05-26T14:49:55Z</dcterms:created>
  <dcterms:modified xsi:type="dcterms:W3CDTF">2019-06-15T13:55:57Z</dcterms:modified>
</cp:coreProperties>
</file>

<file path=docProps/thumbnail.jpeg>
</file>